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5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04725" y="2126238"/>
            <a:ext cx="6862500" cy="13526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100" dirty="0">
                <a:solidFill>
                  <a:schemeClr val="dk1"/>
                </a:solidFill>
                <a:latin typeface="Times New Roman" panose="02020603050405020304" pitchFamily="18" charset="0"/>
                <a:ea typeface="Roboto"/>
                <a:cs typeface="Times New Roman" panose="02020603050405020304" pitchFamily="18" charset="0"/>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lang="en" sz="1100" b="1" dirty="0">
                <a:solidFill>
                  <a:schemeClr val="dk1"/>
                </a:solidFill>
                <a:latin typeface="Times New Roman" panose="02020603050405020304" pitchFamily="18" charset="0"/>
                <a:ea typeface="Roboto"/>
                <a:cs typeface="Times New Roman" panose="02020603050405020304" pitchFamily="18" charset="0"/>
                <a:sym typeface="Roboto"/>
              </a:rPr>
              <a:t>This report offers details and key insights from Milestone 5, which impact the future development of the overall project. </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973875"/>
            <a:ext cx="3415500" cy="3340090"/>
            <a:chOff x="438150" y="3745275"/>
            <a:chExt cx="3415500" cy="3340090"/>
          </a:xfrm>
        </p:grpSpPr>
        <p:sp>
          <p:nvSpPr>
            <p:cNvPr id="305" name="Google Shape;305;p15"/>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Times New Roman" panose="02020603050405020304" pitchFamily="18" charset="0"/>
                  <a:ea typeface="Roboto"/>
                  <a:cs typeface="Times New Roman" panose="02020603050405020304" pitchFamily="18" charset="0"/>
                  <a:sym typeface="Roboto"/>
                </a:rPr>
                <a:t>Milestone 5 - Regression Modeling  </a:t>
              </a:r>
              <a:endParaRPr sz="1200" b="1" dirty="0">
                <a:latin typeface="Times New Roman" panose="02020603050405020304" pitchFamily="18" charset="0"/>
                <a:ea typeface="Roboto"/>
                <a:cs typeface="Times New Roman" panose="02020603050405020304" pitchFamily="18" charset="0"/>
                <a:sym typeface="Roboto"/>
              </a:endParaRPr>
            </a:p>
          </p:txBody>
        </p:sp>
        <p:sp>
          <p:nvSpPr>
            <p:cNvPr id="306" name="Google Shape;306;p15"/>
            <p:cNvSpPr txBox="1"/>
            <p:nvPr/>
          </p:nvSpPr>
          <p:spPr>
            <a:xfrm>
              <a:off x="482325" y="4038407"/>
              <a:ext cx="3224100" cy="3046958"/>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Target Goal:</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a:t>
              </a:r>
              <a:r>
                <a:rPr lang="en" sz="1100" dirty="0">
                  <a:solidFill>
                    <a:schemeClr val="dk1"/>
                  </a:solidFill>
                  <a:latin typeface="Times New Roman" panose="02020603050405020304" pitchFamily="18" charset="0"/>
                  <a:ea typeface="Roboto"/>
                  <a:cs typeface="Times New Roman" panose="02020603050405020304" pitchFamily="18" charset="0"/>
                  <a:sym typeface="Roboto"/>
                </a:rPr>
                <a:t>Apply user data to build and analyze a binomial logistic regression model.</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257175" lvl="0" indent="-314325" algn="l" rtl="0">
                <a:lnSpc>
                  <a:spcPct val="100000"/>
                </a:lnSpc>
                <a:spcBef>
                  <a:spcPts val="700"/>
                </a:spcBef>
                <a:spcAft>
                  <a:spcPts val="0"/>
                </a:spcAft>
                <a:buNone/>
              </a:pPr>
              <a:r>
                <a:rPr lang="en" sz="1500" dirty="0">
                  <a:solidFill>
                    <a:schemeClr val="dk1"/>
                  </a:solidFill>
                  <a:latin typeface="Times New Roman" panose="02020603050405020304" pitchFamily="18" charset="0"/>
                  <a:cs typeface="Times New Roman" panose="02020603050405020304" pitchFamily="18" charset="0"/>
                </a:rPr>
                <a:t>🎯</a:t>
              </a:r>
              <a:r>
                <a:rPr lang="en" sz="12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Methods:</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84150" algn="l" rtl="0">
                <a:lnSpc>
                  <a:spcPct val="100000"/>
                </a:lnSpc>
                <a:spcBef>
                  <a:spcPts val="500"/>
                </a:spcBef>
                <a:spcAft>
                  <a:spcPts val="0"/>
                </a:spcAft>
                <a:buClr>
                  <a:schemeClr val="dk1"/>
                </a:buClr>
                <a:buSzPts val="1100"/>
                <a:buFont typeface="Roboto"/>
                <a:buChar char="●"/>
              </a:pPr>
              <a:r>
                <a:rPr lang="en" sz="1100" dirty="0">
                  <a:solidFill>
                    <a:schemeClr val="dk1"/>
                  </a:solidFill>
                  <a:latin typeface="Times New Roman" panose="02020603050405020304" pitchFamily="18" charset="0"/>
                  <a:ea typeface="Roboto"/>
                  <a:cs typeface="Times New Roman" panose="02020603050405020304" pitchFamily="18" charset="0"/>
                  <a:sym typeface="Roboto"/>
                </a:rPr>
                <a:t>Created features of interest to the stakeholders and business scenario</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Times New Roman" panose="02020603050405020304" pitchFamily="18" charset="0"/>
                  <a:ea typeface="Roboto"/>
                  <a:cs typeface="Times New Roman" panose="02020603050405020304" pitchFamily="18" charset="0"/>
                  <a:sym typeface="Roboto"/>
                </a:rPr>
                <a:t>Assessed features for multicollinearity</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Times New Roman" panose="02020603050405020304" pitchFamily="18" charset="0"/>
                  <a:ea typeface="Roboto"/>
                  <a:cs typeface="Times New Roman" panose="02020603050405020304" pitchFamily="18" charset="0"/>
                  <a:sym typeface="Roboto"/>
                </a:rPr>
                <a:t>Built the regression model</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Times New Roman" panose="02020603050405020304" pitchFamily="18" charset="0"/>
                  <a:ea typeface="Roboto"/>
                  <a:cs typeface="Times New Roman" panose="02020603050405020304" pitchFamily="18" charset="0"/>
                  <a:sym typeface="Roboto"/>
                </a:rPr>
                <a:t>Evaluated model performance </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257175" lvl="0" indent="-314325" algn="l" rtl="0">
                <a:lnSpc>
                  <a:spcPct val="100000"/>
                </a:lnSpc>
                <a:spcBef>
                  <a:spcPts val="700"/>
                </a:spcBef>
                <a:spcAft>
                  <a:spcPts val="500"/>
                </a:spcAft>
                <a:buNone/>
              </a:pPr>
              <a:r>
                <a:rPr lang="en" sz="1500" dirty="0">
                  <a:solidFill>
                    <a:schemeClr val="dk1"/>
                  </a:solidFill>
                  <a:latin typeface="Times New Roman" panose="02020603050405020304" pitchFamily="18" charset="0"/>
                  <a:cs typeface="Times New Roman" panose="02020603050405020304" pitchFamily="18" charset="0"/>
                </a:rPr>
                <a:t>🎯</a:t>
              </a:r>
              <a:r>
                <a:rPr lang="en" sz="12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Impact:</a:t>
              </a:r>
              <a:r>
                <a:rPr lang="en" sz="1100" dirty="0">
                  <a:solidFill>
                    <a:schemeClr val="dk1"/>
                  </a:solidFill>
                  <a:latin typeface="Times New Roman" panose="02020603050405020304" pitchFamily="18" charset="0"/>
                  <a:ea typeface="Roboto"/>
                  <a:cs typeface="Times New Roman" panose="02020603050405020304" pitchFamily="18" charset="0"/>
                  <a:sym typeface="Roboto"/>
                </a:rPr>
                <a:t> With enough data, binomial logistic regression model results can reveal important variable relationships and predict binary outcomes, which can inform decisions for marketing and product development, for example. </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spcFirstLastPara="1" wrap="square" lIns="91425" tIns="91425" rIns="91425" bIns="91425" anchor="t" anchorCtr="0">
            <a:noAutofit/>
          </a:bodyPr>
          <a:lstStyle/>
          <a:p>
            <a:pPr marL="142875" lvl="0" indent="-184150" algn="l" rtl="0">
              <a:lnSpc>
                <a:spcPct val="100000"/>
              </a:lnSpc>
              <a:spcBef>
                <a:spcPts val="0"/>
              </a:spcBef>
              <a:spcAft>
                <a:spcPts val="0"/>
              </a:spcAft>
              <a:buClr>
                <a:schemeClr val="dk1"/>
              </a:buClr>
              <a:buSzPts val="1100"/>
              <a:buFont typeface="Roboto"/>
              <a:buChar char="●"/>
            </a:pPr>
            <a:r>
              <a:rPr lang="en" sz="1100" dirty="0">
                <a:latin typeface="Times New Roman" panose="02020603050405020304" pitchFamily="18" charset="0"/>
                <a:ea typeface="Roboto"/>
                <a:cs typeface="Times New Roman" panose="02020603050405020304" pitchFamily="18" charset="0"/>
                <a:sym typeface="Roboto"/>
              </a:rPr>
              <a:t>The efficacy of a binomial logistic regression model is determined by accuracy, precision, and recall scores; in particular, </a:t>
            </a:r>
            <a:r>
              <a:rPr lang="en" sz="1100" b="1" dirty="0">
                <a:latin typeface="Times New Roman" panose="02020603050405020304" pitchFamily="18" charset="0"/>
                <a:ea typeface="Roboto"/>
                <a:cs typeface="Times New Roman" panose="02020603050405020304" pitchFamily="18" charset="0"/>
                <a:sym typeface="Roboto"/>
              </a:rPr>
              <a:t>recall is essential to this model as it shows the number of churned users. </a:t>
            </a:r>
            <a:endParaRPr sz="1100" b="1" dirty="0">
              <a:latin typeface="Times New Roman" panose="02020603050405020304" pitchFamily="18" charset="0"/>
              <a:ea typeface="Roboto"/>
              <a:cs typeface="Times New Roman" panose="02020603050405020304" pitchFamily="18" charset="0"/>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The model has mediocre precision (53% of its positive predictions are correct) but very low recall, with only 9% of churned users identified.</a:t>
            </a:r>
            <a:r>
              <a:rPr lang="en" sz="1100" dirty="0">
                <a:latin typeface="Times New Roman" panose="02020603050405020304" pitchFamily="18" charset="0"/>
                <a:ea typeface="Roboto"/>
                <a:cs typeface="Times New Roman" panose="02020603050405020304" pitchFamily="18" charset="0"/>
                <a:sym typeface="Roboto"/>
              </a:rPr>
              <a:t> This means the model makes a lot of false negative predictions and fails to capture users who will churn.</a:t>
            </a:r>
            <a:endParaRPr sz="1100" dirty="0">
              <a:latin typeface="Times New Roman" panose="02020603050405020304" pitchFamily="18" charset="0"/>
              <a:ea typeface="Roboto"/>
              <a:cs typeface="Times New Roman" panose="02020603050405020304" pitchFamily="18" charset="0"/>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Times New Roman" panose="02020603050405020304" pitchFamily="18" charset="0"/>
                <a:ea typeface="Roboto"/>
                <a:cs typeface="Times New Roman" panose="02020603050405020304" pitchFamily="18" charset="0"/>
                <a:sym typeface="Roboto"/>
              </a:rPr>
              <a:t>Activity_days was by far the most important feature in the model.</a:t>
            </a:r>
            <a:r>
              <a:rPr lang="en" sz="1100" dirty="0">
                <a:latin typeface="Times New Roman" panose="02020603050405020304" pitchFamily="18" charset="0"/>
                <a:ea typeface="Roboto"/>
                <a:cs typeface="Times New Roman" panose="02020603050405020304" pitchFamily="18" charset="0"/>
                <a:sym typeface="Roboto"/>
              </a:rPr>
              <a:t> It had a negative correlation with user churn. </a:t>
            </a:r>
            <a:endParaRPr sz="1100" dirty="0">
              <a:latin typeface="Times New Roman" panose="02020603050405020304" pitchFamily="18" charset="0"/>
              <a:ea typeface="Roboto"/>
              <a:cs typeface="Times New Roman" panose="02020603050405020304" pitchFamily="18" charset="0"/>
              <a:sym typeface="Roboto"/>
            </a:endParaRPr>
          </a:p>
          <a:p>
            <a:pPr marL="142875" lvl="0" indent="-184150" algn="l" rtl="0">
              <a:lnSpc>
                <a:spcPct val="100000"/>
              </a:lnSpc>
              <a:spcBef>
                <a:spcPts val="800"/>
              </a:spcBef>
              <a:spcAft>
                <a:spcPts val="800"/>
              </a:spcAft>
              <a:buClr>
                <a:schemeClr val="dk1"/>
              </a:buClr>
              <a:buSzPts val="1100"/>
              <a:buFont typeface="Roboto"/>
              <a:buChar char="●"/>
            </a:pPr>
            <a:r>
              <a:rPr lang="en" sz="1100" dirty="0">
                <a:latin typeface="Times New Roman" panose="02020603050405020304" pitchFamily="18" charset="0"/>
                <a:ea typeface="Roboto"/>
                <a:cs typeface="Times New Roman" panose="02020603050405020304" pitchFamily="18" charset="0"/>
                <a:sym typeface="Roboto"/>
              </a:rPr>
              <a:t>In previous EDA, user churn rate increased as the values in km_per_driving_day increased. </a:t>
            </a:r>
            <a:r>
              <a:rPr lang="en" sz="1100" b="1" dirty="0">
                <a:latin typeface="Times New Roman" panose="02020603050405020304" pitchFamily="18" charset="0"/>
                <a:ea typeface="Roboto"/>
                <a:cs typeface="Times New Roman" panose="02020603050405020304" pitchFamily="18" charset="0"/>
                <a:sym typeface="Roboto"/>
              </a:rPr>
              <a:t>In the model,</a:t>
            </a:r>
            <a:r>
              <a:rPr lang="en" sz="1100" b="1" dirty="0">
                <a:solidFill>
                  <a:schemeClr val="dk1"/>
                </a:solidFill>
                <a:latin typeface="Times New Roman" panose="02020603050405020304" pitchFamily="18" charset="0"/>
                <a:ea typeface="Roboto"/>
                <a:cs typeface="Times New Roman" panose="02020603050405020304" pitchFamily="18" charset="0"/>
                <a:sym typeface="Roboto"/>
              </a:rPr>
              <a:t> distance driven per day</a:t>
            </a:r>
            <a:r>
              <a:rPr lang="en" sz="1100" b="1" dirty="0">
                <a:latin typeface="Times New Roman" panose="02020603050405020304" pitchFamily="18" charset="0"/>
                <a:ea typeface="Roboto"/>
                <a:cs typeface="Times New Roman" panose="02020603050405020304" pitchFamily="18" charset="0"/>
                <a:sym typeface="Roboto"/>
              </a:rPr>
              <a:t> was the second-least-important variable.</a:t>
            </a:r>
            <a:endParaRPr sz="1100" b="1" dirty="0">
              <a:latin typeface="Times New Roman" panose="02020603050405020304" pitchFamily="18" charset="0"/>
              <a:ea typeface="Roboto"/>
              <a:cs typeface="Times New Roman" panose="02020603050405020304" pitchFamily="18" charset="0"/>
              <a:sym typeface="Roboto"/>
            </a:endParaRPr>
          </a:p>
        </p:txBody>
      </p:sp>
      <p:sp>
        <p:nvSpPr>
          <p:cNvPr id="308" name="Google Shape;308;p15"/>
          <p:cNvSpPr txBox="1"/>
          <p:nvPr/>
        </p:nvSpPr>
        <p:spPr>
          <a:xfrm>
            <a:off x="404725" y="7798200"/>
            <a:ext cx="3448800" cy="2344800"/>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 sz="1100" b="1" dirty="0">
                <a:solidFill>
                  <a:schemeClr val="dk1"/>
                </a:solidFill>
                <a:latin typeface="Times New Roman" panose="02020603050405020304" pitchFamily="18" charset="0"/>
                <a:ea typeface="Roboto"/>
                <a:cs typeface="Times New Roman" panose="02020603050405020304" pitchFamily="18" charset="0"/>
                <a:sym typeface="Roboto"/>
              </a:rPr>
              <a:t>Due to the model results, our team recommends using the key insights from this project milestone to guide further exploration. </a:t>
            </a:r>
            <a:endParaRPr sz="1100" dirty="0">
              <a:solidFill>
                <a:schemeClr val="dk1"/>
              </a:solidFill>
              <a:latin typeface="Times New Roman" panose="02020603050405020304" pitchFamily="18" charset="0"/>
              <a:ea typeface="Roboto"/>
              <a:cs typeface="Times New Roman" panose="02020603050405020304" pitchFamily="18" charset="0"/>
              <a:sym typeface="Roboto"/>
            </a:endParaRPr>
          </a:p>
          <a:p>
            <a:pPr marL="285750" lvl="0" indent="-184150" algn="l" rtl="0">
              <a:spcBef>
                <a:spcPts val="1000"/>
              </a:spcBef>
              <a:spcAft>
                <a:spcPts val="1000"/>
              </a:spcAft>
              <a:buClr>
                <a:schemeClr val="dk1"/>
              </a:buClr>
              <a:buSzPts val="1100"/>
              <a:buFont typeface="Roboto"/>
              <a:buChar char="➔"/>
            </a:pPr>
            <a:r>
              <a:rPr lang="en" sz="1100" b="1" dirty="0">
                <a:solidFill>
                  <a:schemeClr val="dk1"/>
                </a:solidFill>
                <a:latin typeface="Times New Roman" panose="02020603050405020304" pitchFamily="18" charset="0"/>
                <a:ea typeface="Roboto"/>
                <a:cs typeface="Times New Roman" panose="02020603050405020304" pitchFamily="18" charset="0"/>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dirty="0">
              <a:latin typeface="Times New Roman" panose="02020603050405020304" pitchFamily="18" charset="0"/>
              <a:ea typeface="Roboto"/>
              <a:cs typeface="Times New Roman" panose="02020603050405020304" pitchFamily="18" charset="0"/>
              <a:sym typeface="Roboto"/>
            </a:endParaRPr>
          </a:p>
        </p:txBody>
      </p:sp>
      <p:sp>
        <p:nvSpPr>
          <p:cNvPr id="309" name="Google Shape;309;p15"/>
          <p:cNvSpPr txBox="1">
            <a:spLocks noGrp="1"/>
          </p:cNvSpPr>
          <p:nvPr>
            <p:ph type="title"/>
          </p:nvPr>
        </p:nvSpPr>
        <p:spPr>
          <a:xfrm>
            <a:off x="343700" y="664425"/>
            <a:ext cx="7290900" cy="38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latin typeface="Google Sans"/>
                <a:ea typeface="Google Sans"/>
                <a:cs typeface="Google Sans"/>
                <a:sym typeface="Google Sans"/>
              </a:rPr>
              <a:t>Note:</a:t>
            </a:r>
            <a:r>
              <a:rPr lang="en" sz="800">
                <a:latin typeface="Google Sans"/>
                <a:ea typeface="Google Sans"/>
                <a:cs typeface="Google Sans"/>
                <a:sym typeface="Google Sans"/>
              </a:rPr>
              <a:t> 1 = churned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443</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Calibri</vt:lpstr>
      <vt:lpstr>Google Sans SemiBold</vt:lpstr>
      <vt:lpstr>PT Sans Narrow</vt:lpstr>
      <vt:lpstr>Google Sans</vt:lpstr>
      <vt:lpstr>Work Sans</vt:lpstr>
      <vt:lpstr>Roboto</vt:lpstr>
      <vt:lpstr>Times New Roman</vt:lpstr>
      <vt:lpstr>Simple Light</vt:lpstr>
      <vt:lpstr>Simple Light</vt:lpstr>
      <vt:lpstr>User Churn Project | Regression Modeling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Regression Modeling Results </dc:title>
  <cp:lastModifiedBy>SWAPNIL BUDD</cp:lastModifiedBy>
  <cp:revision>1</cp:revision>
  <dcterms:modified xsi:type="dcterms:W3CDTF">2023-11-19T23:37:14Z</dcterms:modified>
</cp:coreProperties>
</file>